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7" r:id="rId3"/>
    <p:sldId id="269" r:id="rId4"/>
    <p:sldId id="283" r:id="rId5"/>
    <p:sldId id="276" r:id="rId6"/>
    <p:sldId id="281" r:id="rId7"/>
    <p:sldId id="273" r:id="rId8"/>
    <p:sldId id="278" r:id="rId9"/>
    <p:sldId id="264" r:id="rId10"/>
    <p:sldId id="285" r:id="rId11"/>
    <p:sldId id="286" r:id="rId12"/>
    <p:sldId id="284" r:id="rId13"/>
    <p:sldId id="280" r:id="rId14"/>
    <p:sldId id="271" r:id="rId15"/>
    <p:sldId id="272" r:id="rId16"/>
    <p:sldId id="265" r:id="rId17"/>
    <p:sldId id="282" r:id="rId18"/>
    <p:sldId id="266" r:id="rId19"/>
    <p:sldId id="288" r:id="rId20"/>
    <p:sldId id="279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4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0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5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6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148-21C1-420B-83A0-6BB056CCB0BB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25" y="1322650"/>
            <a:ext cx="7462151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68423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511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0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5851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6128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New Processed</a:t>
            </a:r>
          </a:p>
          <a:p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5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98912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96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4376" y="3048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91" y="1821180"/>
            <a:ext cx="2164676" cy="4012825"/>
          </a:xfrm>
        </p:spPr>
      </p:pic>
      <p:sp>
        <p:nvSpPr>
          <p:cNvPr id="15" name="TextBox 14"/>
          <p:cNvSpPr txBox="1"/>
          <p:nvPr/>
        </p:nvSpPr>
        <p:spPr>
          <a:xfrm>
            <a:off x="8055081" y="1668909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IMU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2227" y="1662721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DEPTH</a:t>
            </a:r>
            <a:endParaRPr 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26998" r="49464"/>
          <a:stretch/>
        </p:blipFill>
        <p:spPr>
          <a:xfrm>
            <a:off x="7295663" y="1983249"/>
            <a:ext cx="2552854" cy="1895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25287" r="49662"/>
          <a:stretch/>
        </p:blipFill>
        <p:spPr>
          <a:xfrm>
            <a:off x="7384460" y="3893960"/>
            <a:ext cx="2460843" cy="194004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556467" y="2095500"/>
            <a:ext cx="2786131" cy="3666529"/>
            <a:chOff x="4561969" y="2213963"/>
            <a:chExt cx="4105855" cy="54032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8" t="-152" r="8384"/>
            <a:stretch/>
          </p:blipFill>
          <p:spPr>
            <a:xfrm>
              <a:off x="4623660" y="2213963"/>
              <a:ext cx="4044164" cy="29785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" t="19974" r="36363"/>
            <a:stretch/>
          </p:blipFill>
          <p:spPr>
            <a:xfrm>
              <a:off x="4561969" y="5192522"/>
              <a:ext cx="3610452" cy="242471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395728" y="4270248"/>
            <a:ext cx="1033272" cy="1563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932" y="4363426"/>
            <a:ext cx="1077197" cy="13773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7016" y="1095611"/>
            <a:ext cx="1438029" cy="1775275"/>
            <a:chOff x="527003" y="2526156"/>
            <a:chExt cx="1438029" cy="1775275"/>
          </a:xfrm>
        </p:grpSpPr>
        <p:sp>
          <p:nvSpPr>
            <p:cNvPr id="14" name="Rectangle 13"/>
            <p:cNvSpPr/>
            <p:nvPr/>
          </p:nvSpPr>
          <p:spPr>
            <a:xfrm>
              <a:off x="578417" y="2526156"/>
              <a:ext cx="1386615" cy="17752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27003" y="2526156"/>
              <a:ext cx="1438029" cy="1588633"/>
              <a:chOff x="527003" y="2526156"/>
              <a:chExt cx="1438029" cy="15886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27003" y="2843690"/>
                <a:ext cx="1438029" cy="1271099"/>
                <a:chOff x="527003" y="2843690"/>
                <a:chExt cx="1438029" cy="1271099"/>
              </a:xfrm>
            </p:grpSpPr>
            <p:cxnSp>
              <p:nvCxnSpPr>
                <p:cNvPr id="20" name="Straight Arrow Connector 19"/>
                <p:cNvCxnSpPr>
                  <a:endCxn id="23" idx="1"/>
                </p:cNvCxnSpPr>
                <p:nvPr/>
              </p:nvCxnSpPr>
              <p:spPr>
                <a:xfrm>
                  <a:off x="986029" y="3930123"/>
                  <a:ext cx="64044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 flipV="1">
                  <a:off x="990333" y="2944875"/>
                  <a:ext cx="8396" cy="9921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1069848" y="3017520"/>
                  <a:ext cx="374751" cy="949960"/>
                  <a:chOff x="4219434" y="3476625"/>
                  <a:chExt cx="869632" cy="2204443"/>
                </a:xfrm>
              </p:grpSpPr>
              <p:sp>
                <p:nvSpPr>
                  <p:cNvPr id="28" name="Parallelogram 3"/>
                  <p:cNvSpPr/>
                  <p:nvPr/>
                </p:nvSpPr>
                <p:spPr>
                  <a:xfrm>
                    <a:off x="4410050" y="3547871"/>
                    <a:ext cx="679016" cy="2133197"/>
                  </a:xfrm>
                  <a:custGeom>
                    <a:avLst/>
                    <a:gdLst>
                      <a:gd name="connsiteX0" fmla="*/ 0 w 694944"/>
                      <a:gd name="connsiteY0" fmla="*/ 2121408 h 2121408"/>
                      <a:gd name="connsiteX1" fmla="*/ 173736 w 694944"/>
                      <a:gd name="connsiteY1" fmla="*/ 0 h 2121408"/>
                      <a:gd name="connsiteX2" fmla="*/ 694944 w 694944"/>
                      <a:gd name="connsiteY2" fmla="*/ 0 h 2121408"/>
                      <a:gd name="connsiteX3" fmla="*/ 521208 w 694944"/>
                      <a:gd name="connsiteY3" fmla="*/ 2121408 h 2121408"/>
                      <a:gd name="connsiteX4" fmla="*/ 0 w 694944"/>
                      <a:gd name="connsiteY4" fmla="*/ 2121408 h 2121408"/>
                      <a:gd name="connsiteX0" fmla="*/ 0 w 683514"/>
                      <a:gd name="connsiteY0" fmla="*/ 2121408 h 2121408"/>
                      <a:gd name="connsiteX1" fmla="*/ 173736 w 683514"/>
                      <a:gd name="connsiteY1" fmla="*/ 0 h 2121408"/>
                      <a:gd name="connsiteX2" fmla="*/ 683514 w 683514"/>
                      <a:gd name="connsiteY2" fmla="*/ 0 h 2121408"/>
                      <a:gd name="connsiteX3" fmla="*/ 521208 w 683514"/>
                      <a:gd name="connsiteY3" fmla="*/ 2121408 h 2121408"/>
                      <a:gd name="connsiteX4" fmla="*/ 0 w 683514"/>
                      <a:gd name="connsiteY4" fmla="*/ 2121408 h 2121408"/>
                      <a:gd name="connsiteX0" fmla="*/ 0 w 696849"/>
                      <a:gd name="connsiteY0" fmla="*/ 2121408 h 2121408"/>
                      <a:gd name="connsiteX1" fmla="*/ 173736 w 696849"/>
                      <a:gd name="connsiteY1" fmla="*/ 0 h 2121408"/>
                      <a:gd name="connsiteX2" fmla="*/ 696849 w 696849"/>
                      <a:gd name="connsiteY2" fmla="*/ 3810 h 2121408"/>
                      <a:gd name="connsiteX3" fmla="*/ 521208 w 696849"/>
                      <a:gd name="connsiteY3" fmla="*/ 2121408 h 2121408"/>
                      <a:gd name="connsiteX4" fmla="*/ 0 w 696849"/>
                      <a:gd name="connsiteY4" fmla="*/ 2121408 h 212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849" h="2121408">
                        <a:moveTo>
                          <a:pt x="0" y="2121408"/>
                        </a:moveTo>
                        <a:lnTo>
                          <a:pt x="173736" y="0"/>
                        </a:lnTo>
                        <a:lnTo>
                          <a:pt x="696849" y="3810"/>
                        </a:lnTo>
                        <a:lnTo>
                          <a:pt x="521208" y="2121408"/>
                        </a:lnTo>
                        <a:lnTo>
                          <a:pt x="0" y="2121408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7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4219434" y="3482341"/>
                    <a:ext cx="362710" cy="2186939"/>
                  </a:xfrm>
                  <a:custGeom>
                    <a:avLst/>
                    <a:gdLst>
                      <a:gd name="connsiteX0" fmla="*/ 173736 w 347472"/>
                      <a:gd name="connsiteY0" fmla="*/ 2176272 h 2176272"/>
                      <a:gd name="connsiteX1" fmla="*/ 347472 w 347472"/>
                      <a:gd name="connsiteY1" fmla="*/ 73152 h 2176272"/>
                      <a:gd name="connsiteX2" fmla="*/ 164592 w 347472"/>
                      <a:gd name="connsiteY2" fmla="*/ 0 h 2176272"/>
                      <a:gd name="connsiteX3" fmla="*/ 0 w 347472"/>
                      <a:gd name="connsiteY3" fmla="*/ 2066544 h 2176272"/>
                      <a:gd name="connsiteX4" fmla="*/ 173736 w 347472"/>
                      <a:gd name="connsiteY4" fmla="*/ 2176272 h 2176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472" h="2176272">
                        <a:moveTo>
                          <a:pt x="173736" y="2176272"/>
                        </a:moveTo>
                        <a:lnTo>
                          <a:pt x="347472" y="73152"/>
                        </a:lnTo>
                        <a:lnTo>
                          <a:pt x="164592" y="0"/>
                        </a:lnTo>
                        <a:lnTo>
                          <a:pt x="0" y="2066544"/>
                        </a:lnTo>
                        <a:lnTo>
                          <a:pt x="173736" y="217627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  <a:alpha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Parallelogram 7"/>
                  <p:cNvSpPr/>
                  <p:nvPr/>
                </p:nvSpPr>
                <p:spPr>
                  <a:xfrm>
                    <a:off x="4436319" y="3476625"/>
                    <a:ext cx="636577" cy="67438"/>
                  </a:xfrm>
                  <a:custGeom>
                    <a:avLst/>
                    <a:gdLst>
                      <a:gd name="connsiteX0" fmla="*/ 0 w 694944"/>
                      <a:gd name="connsiteY0" fmla="*/ 65532 h 65532"/>
                      <a:gd name="connsiteX1" fmla="*/ 16383 w 694944"/>
                      <a:gd name="connsiteY1" fmla="*/ 0 h 65532"/>
                      <a:gd name="connsiteX2" fmla="*/ 694944 w 694944"/>
                      <a:gd name="connsiteY2" fmla="*/ 0 h 65532"/>
                      <a:gd name="connsiteX3" fmla="*/ 678561 w 694944"/>
                      <a:gd name="connsiteY3" fmla="*/ 65532 h 65532"/>
                      <a:gd name="connsiteX4" fmla="*/ 0 w 694944"/>
                      <a:gd name="connsiteY4" fmla="*/ 65532 h 65532"/>
                      <a:gd name="connsiteX0" fmla="*/ 161417 w 678561"/>
                      <a:gd name="connsiteY0" fmla="*/ 60452 h 65532"/>
                      <a:gd name="connsiteX1" fmla="*/ 0 w 678561"/>
                      <a:gd name="connsiteY1" fmla="*/ 0 h 65532"/>
                      <a:gd name="connsiteX2" fmla="*/ 678561 w 678561"/>
                      <a:gd name="connsiteY2" fmla="*/ 0 h 65532"/>
                      <a:gd name="connsiteX3" fmla="*/ 662178 w 678561"/>
                      <a:gd name="connsiteY3" fmla="*/ 65532 h 65532"/>
                      <a:gd name="connsiteX4" fmla="*/ 161417 w 678561"/>
                      <a:gd name="connsiteY4" fmla="*/ 60452 h 65532"/>
                      <a:gd name="connsiteX0" fmla="*/ 161417 w 678561"/>
                      <a:gd name="connsiteY0" fmla="*/ 60452 h 67437"/>
                      <a:gd name="connsiteX1" fmla="*/ 0 w 678561"/>
                      <a:gd name="connsiteY1" fmla="*/ 0 h 67437"/>
                      <a:gd name="connsiteX2" fmla="*/ 678561 w 678561"/>
                      <a:gd name="connsiteY2" fmla="*/ 0 h 67437"/>
                      <a:gd name="connsiteX3" fmla="*/ 675513 w 678561"/>
                      <a:gd name="connsiteY3" fmla="*/ 67437 h 67437"/>
                      <a:gd name="connsiteX4" fmla="*/ 161417 w 678561"/>
                      <a:gd name="connsiteY4" fmla="*/ 60452 h 67437"/>
                      <a:gd name="connsiteX0" fmla="*/ 161417 w 675513"/>
                      <a:gd name="connsiteY0" fmla="*/ 60452 h 67437"/>
                      <a:gd name="connsiteX1" fmla="*/ 0 w 675513"/>
                      <a:gd name="connsiteY1" fmla="*/ 0 h 67437"/>
                      <a:gd name="connsiteX2" fmla="*/ 549021 w 675513"/>
                      <a:gd name="connsiteY2" fmla="*/ 3810 h 67437"/>
                      <a:gd name="connsiteX3" fmla="*/ 675513 w 675513"/>
                      <a:gd name="connsiteY3" fmla="*/ 67437 h 67437"/>
                      <a:gd name="connsiteX4" fmla="*/ 161417 w 675513"/>
                      <a:gd name="connsiteY4" fmla="*/ 60452 h 6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5513" h="67437">
                        <a:moveTo>
                          <a:pt x="161417" y="60452"/>
                        </a:moveTo>
                        <a:lnTo>
                          <a:pt x="0" y="0"/>
                        </a:lnTo>
                        <a:lnTo>
                          <a:pt x="549021" y="3810"/>
                        </a:lnTo>
                        <a:lnTo>
                          <a:pt x="675513" y="67437"/>
                        </a:lnTo>
                        <a:lnTo>
                          <a:pt x="161417" y="6045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1626478" y="3745457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Palatino Linotype" panose="02040502050505030304" pitchFamily="18" charset="0"/>
                    </a:rPr>
                    <a:t>Y</a:t>
                  </a: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1272305" y="3124200"/>
                  <a:ext cx="121920" cy="121920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8417" y="2843690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Palatino Linotype" panose="02040502050505030304" pitchFamily="18" charset="0"/>
                    </a:rPr>
                    <a:t>X</a:t>
                  </a:r>
                  <a:endParaRPr lang="en-US" b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>
                  <a:off x="527003" y="2879413"/>
                  <a:ext cx="918051" cy="767234"/>
                </a:xfrm>
                <a:prstGeom prst="arc">
                  <a:avLst>
                    <a:gd name="adj1" fmla="val 16200000"/>
                    <a:gd name="adj2" fmla="val 1894884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815321" y="3870960"/>
                  <a:ext cx="262910" cy="199664"/>
                </a:xfrm>
                <a:custGeom>
                  <a:avLst/>
                  <a:gdLst>
                    <a:gd name="connsiteX0" fmla="*/ 130418 w 347588"/>
                    <a:gd name="connsiteY0" fmla="*/ 0 h 187197"/>
                    <a:gd name="connsiteX1" fmla="*/ 878 w 347588"/>
                    <a:gd name="connsiteY1" fmla="*/ 76200 h 187197"/>
                    <a:gd name="connsiteX2" fmla="*/ 187568 w 347588"/>
                    <a:gd name="connsiteY2" fmla="*/ 182880 h 187197"/>
                    <a:gd name="connsiteX3" fmla="*/ 347588 w 347588"/>
                    <a:gd name="connsiteY3" fmla="*/ 156210 h 187197"/>
                    <a:gd name="connsiteX0" fmla="*/ 129545 w 346715"/>
                    <a:gd name="connsiteY0" fmla="*/ 0 h 194003"/>
                    <a:gd name="connsiteX1" fmla="*/ 5 w 346715"/>
                    <a:gd name="connsiteY1" fmla="*/ 76200 h 194003"/>
                    <a:gd name="connsiteX2" fmla="*/ 133355 w 346715"/>
                    <a:gd name="connsiteY2" fmla="*/ 190500 h 194003"/>
                    <a:gd name="connsiteX3" fmla="*/ 346715 w 346715"/>
                    <a:gd name="connsiteY3" fmla="*/ 156210 h 194003"/>
                    <a:gd name="connsiteX0" fmla="*/ 83840 w 301010"/>
                    <a:gd name="connsiteY0" fmla="*/ 0 h 192664"/>
                    <a:gd name="connsiteX1" fmla="*/ 20 w 301010"/>
                    <a:gd name="connsiteY1" fmla="*/ 99060 h 192664"/>
                    <a:gd name="connsiteX2" fmla="*/ 87650 w 301010"/>
                    <a:gd name="connsiteY2" fmla="*/ 190500 h 192664"/>
                    <a:gd name="connsiteX3" fmla="*/ 301010 w 301010"/>
                    <a:gd name="connsiteY3" fmla="*/ 156210 h 192664"/>
                    <a:gd name="connsiteX0" fmla="*/ 83840 w 262910"/>
                    <a:gd name="connsiteY0" fmla="*/ 0 h 199664"/>
                    <a:gd name="connsiteX1" fmla="*/ 20 w 262910"/>
                    <a:gd name="connsiteY1" fmla="*/ 99060 h 199664"/>
                    <a:gd name="connsiteX2" fmla="*/ 87650 w 262910"/>
                    <a:gd name="connsiteY2" fmla="*/ 190500 h 199664"/>
                    <a:gd name="connsiteX3" fmla="*/ 262910 w 262910"/>
                    <a:gd name="connsiteY3" fmla="*/ 182880 h 19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910" h="199664">
                      <a:moveTo>
                        <a:pt x="83840" y="0"/>
                      </a:moveTo>
                      <a:cubicBezTo>
                        <a:pt x="14307" y="22860"/>
                        <a:pt x="-615" y="67310"/>
                        <a:pt x="20" y="99060"/>
                      </a:cubicBezTo>
                      <a:cubicBezTo>
                        <a:pt x="655" y="130810"/>
                        <a:pt x="43835" y="176530"/>
                        <a:pt x="87650" y="190500"/>
                      </a:cubicBezTo>
                      <a:cubicBezTo>
                        <a:pt x="131465" y="204470"/>
                        <a:pt x="211792" y="202882"/>
                        <a:pt x="262910" y="18288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932732" y="252615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Palatino Linotype" panose="02040502050505030304" pitchFamily="18" charset="0"/>
                  </a:rPr>
                  <a:t>30°</a:t>
                </a:r>
                <a:endParaRPr lang="en-US" b="1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33046" y="393209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10°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791" y="4336196"/>
            <a:ext cx="1115074" cy="14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2574" r="28687" b="22764"/>
          <a:stretch/>
        </p:blipFill>
        <p:spPr>
          <a:xfrm>
            <a:off x="6371896" y="2893008"/>
            <a:ext cx="2619705" cy="1135819"/>
          </a:xfrm>
          <a:prstGeom prst="rect">
            <a:avLst/>
          </a:prstGeom>
        </p:spPr>
      </p:pic>
      <p:pic>
        <p:nvPicPr>
          <p:cNvPr id="6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20834" r="11265" b="10535"/>
          <a:stretch/>
        </p:blipFill>
        <p:spPr>
          <a:xfrm>
            <a:off x="1775380" y="2906962"/>
            <a:ext cx="2826757" cy="11704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t="19295" r="10833" b="10294"/>
          <a:stretch/>
        </p:blipFill>
        <p:spPr>
          <a:xfrm>
            <a:off x="3735611" y="984975"/>
            <a:ext cx="2969989" cy="1261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1192" r="25433" b="20582"/>
          <a:stretch/>
        </p:blipFill>
        <p:spPr>
          <a:xfrm flipH="1">
            <a:off x="7240284" y="1163915"/>
            <a:ext cx="747507" cy="998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5031" y="868358"/>
            <a:ext cx="1758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Depth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4700" y="868358"/>
            <a:ext cx="2065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2D Projection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569031"/>
            <a:ext cx="4785598" cy="1726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5031" y="587411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Raw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5934" y="5104482"/>
            <a:ext cx="1034261" cy="61555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Ground Angle, </a:t>
            </a:r>
            <a:r>
              <a:rPr lang="el-GR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θ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7401" y="2593919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a) Right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9044" y="2572182"/>
            <a:ext cx="4250878" cy="34176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83522" y="3990921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2a) </a:t>
            </a:r>
            <a:r>
              <a:rPr lang="en-US" sz="1400" b="1" dirty="0">
                <a:latin typeface="Palatino Linotype" panose="02040502050505030304" pitchFamily="18" charset="0"/>
              </a:rPr>
              <a:t>RANSAC Ground Fit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0403" r="35903" b="20920"/>
          <a:stretch/>
        </p:blipFill>
        <p:spPr>
          <a:xfrm flipH="1">
            <a:off x="6688148" y="4278286"/>
            <a:ext cx="811953" cy="10963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24600" y="5412257"/>
            <a:ext cx="1752600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2b) </a:t>
            </a:r>
            <a:r>
              <a:rPr lang="en-US" sz="1400" b="1" dirty="0">
                <a:latin typeface="Palatino Linotype" panose="02040502050505030304" pitchFamily="18" charset="0"/>
              </a:rPr>
              <a:t>Morphological Filtering &amp; CCL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64168" y="4991043"/>
            <a:ext cx="1015478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Shank Angle, </a:t>
            </a:r>
            <a:r>
              <a:rPr lang="el-GR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φ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089" y="5412257"/>
            <a:ext cx="11657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3b) </a:t>
            </a:r>
            <a:r>
              <a:rPr lang="en-US" sz="1400" b="1" dirty="0">
                <a:latin typeface="Palatino Linotype" panose="02040502050505030304" pitchFamily="18" charset="0"/>
              </a:rPr>
              <a:t>Shank Linear Fit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4600" y="2572181"/>
            <a:ext cx="4153704" cy="34252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Down Arrow 32"/>
          <p:cNvSpPr/>
          <p:nvPr/>
        </p:nvSpPr>
        <p:spPr>
          <a:xfrm rot="16200000">
            <a:off x="7747948" y="4554319"/>
            <a:ext cx="132865" cy="3625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622036" y="2296488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397738" y="2295492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8882" r="10278"/>
          <a:stretch/>
        </p:blipFill>
        <p:spPr>
          <a:xfrm>
            <a:off x="1747145" y="4247754"/>
            <a:ext cx="2867883" cy="1653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322" y="2951974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1a) </a:t>
            </a:r>
            <a:r>
              <a:rPr lang="en-US" sz="1400" b="1" dirty="0">
                <a:latin typeface="Palatino Linotype" panose="02040502050505030304" pitchFamily="18" charset="0"/>
              </a:rPr>
              <a:t>Remove Initial Rotation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915524" y="3995797"/>
            <a:ext cx="102364" cy="5183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5601" y="2551472"/>
            <a:ext cx="33156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b) Left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037625" y="3883166"/>
            <a:ext cx="113001" cy="2292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71703" y="2963251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1b) </a:t>
            </a:r>
            <a:r>
              <a:rPr lang="en-US" sz="1400" b="1" dirty="0">
                <a:latin typeface="Palatino Linotype" panose="02040502050505030304" pitchFamily="18" charset="0"/>
              </a:rPr>
              <a:t>2D Ground Removal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575" r="66795" b="33324"/>
          <a:stretch/>
        </p:blipFill>
        <p:spPr>
          <a:xfrm>
            <a:off x="8124496" y="4368848"/>
            <a:ext cx="969983" cy="8663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670624" y="1756462"/>
            <a:ext cx="177511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Left (Contralateral) </a:t>
            </a:r>
            <a:r>
              <a:rPr lang="en-US" sz="1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Foot and Shank</a:t>
            </a:r>
            <a:endParaRPr lang="en-US" sz="16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624816" y="2018072"/>
            <a:ext cx="112143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5" idx="3"/>
            <a:endCxn id="71" idx="1"/>
          </p:cNvCxnSpPr>
          <p:nvPr/>
        </p:nvCxnSpPr>
        <p:spPr>
          <a:xfrm flipV="1">
            <a:off x="5750194" y="3460918"/>
            <a:ext cx="566928" cy="1951341"/>
          </a:xfrm>
          <a:prstGeom prst="bentConnector3">
            <a:avLst>
              <a:gd name="adj1" fmla="val 68977"/>
            </a:avLst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>
            <a:off x="9012937" y="4688694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94610" y="4786885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22635" y="1665637"/>
            <a:ext cx="11079259" cy="3151025"/>
            <a:chOff x="522635" y="1665637"/>
            <a:chExt cx="11079259" cy="3151025"/>
          </a:xfrm>
        </p:grpSpPr>
        <p:grpSp>
          <p:nvGrpSpPr>
            <p:cNvPr id="32" name="Group 31"/>
            <p:cNvGrpSpPr/>
            <p:nvPr/>
          </p:nvGrpSpPr>
          <p:grpSpPr>
            <a:xfrm>
              <a:off x="6808378" y="1686560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239558" y="1822049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22635" y="1665637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836172" y="1352899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5662" y="137344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8580" y="13734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6610" y="183677"/>
            <a:ext cx="4793516" cy="10509903"/>
            <a:chOff x="-156610" y="183677"/>
            <a:chExt cx="4793516" cy="10509903"/>
          </a:xfrm>
        </p:grpSpPr>
        <p:grpSp>
          <p:nvGrpSpPr>
            <p:cNvPr id="32" name="Group 31"/>
            <p:cNvGrpSpPr/>
            <p:nvPr/>
          </p:nvGrpSpPr>
          <p:grpSpPr>
            <a:xfrm>
              <a:off x="-156610" y="7563478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11726" y="4148012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41142" y="496415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854679" y="183677"/>
              <a:ext cx="1437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Windowing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41612" y="3759857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Feature extraction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6413" y="7223438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Classification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59600" y="837279"/>
            <a:ext cx="10672800" cy="5337876"/>
            <a:chOff x="722840" y="837279"/>
            <a:chExt cx="10672800" cy="5337876"/>
          </a:xfrm>
        </p:grpSpPr>
        <p:grpSp>
          <p:nvGrpSpPr>
            <p:cNvPr id="18" name="Group 17"/>
            <p:cNvGrpSpPr/>
            <p:nvPr/>
          </p:nvGrpSpPr>
          <p:grpSpPr>
            <a:xfrm>
              <a:off x="722840" y="837279"/>
              <a:ext cx="3657600" cy="5337876"/>
              <a:chOff x="722840" y="837279"/>
              <a:chExt cx="3657600" cy="533787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837279"/>
                <a:ext cx="3657600" cy="27432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3431955"/>
                <a:ext cx="3657600" cy="27432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120" y="837279"/>
              <a:ext cx="3657600" cy="2743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837279"/>
              <a:ext cx="3657600" cy="2743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040" y="3431955"/>
              <a:ext cx="3657600" cy="2743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34319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13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05518" y="751375"/>
            <a:ext cx="10633188" cy="5281363"/>
            <a:chOff x="705518" y="751375"/>
            <a:chExt cx="10633188" cy="52813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18" y="754188"/>
              <a:ext cx="3657600" cy="2743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106" y="751375"/>
              <a:ext cx="365760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784" y="754188"/>
              <a:ext cx="3657600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18" y="3289538"/>
              <a:ext cx="36576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106" y="3289538"/>
              <a:ext cx="3657600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784" y="3289538"/>
              <a:ext cx="3657600" cy="2743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430083" y="1328135"/>
              <a:ext cx="1277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Palatino Linotype" panose="02040502050505030304" pitchFamily="18" charset="0"/>
                </a:rPr>
                <a:t>P(RTO) = 0.94</a:t>
              </a:r>
              <a:endParaRPr 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707997" y="3859722"/>
              <a:ext cx="12907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Palatino Linotype" panose="02040502050505030304" pitchFamily="18" charset="0"/>
                </a:rPr>
                <a:t>P(LHC) = 0.89</a:t>
              </a:r>
              <a:endParaRPr lang="en-US" sz="1400" dirty="0">
                <a:latin typeface="Palatino Linotype" panose="0204050205050503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53436" y="904125"/>
              <a:ext cx="17091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Palatino Linotype" panose="02040502050505030304" pitchFamily="18" charset="0"/>
                </a:rPr>
                <a:t>c) RTO Probability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44619" y="3446316"/>
              <a:ext cx="17267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Palatino Linotype" panose="02040502050505030304" pitchFamily="18" charset="0"/>
                </a:rPr>
                <a:t>c) LHC Probability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14048" y="904125"/>
              <a:ext cx="15913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Palatino Linotype" panose="02040502050505030304" pitchFamily="18" charset="0"/>
                </a:rPr>
                <a:t>b</a:t>
              </a:r>
              <a:r>
                <a:rPr lang="en-US" sz="1400" b="1" dirty="0">
                  <a:latin typeface="Palatino Linotype" panose="02040502050505030304" pitchFamily="18" charset="0"/>
                </a:rPr>
                <a:t>)</a:t>
              </a:r>
              <a:r>
                <a:rPr lang="en-US" sz="1400" b="1" dirty="0" smtClean="0">
                  <a:latin typeface="Palatino Linotype" panose="02040502050505030304" pitchFamily="18" charset="0"/>
                </a:rPr>
                <a:t> RTO Template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13920" y="3446316"/>
              <a:ext cx="15916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Palatino Linotype" panose="02040502050505030304" pitchFamily="18" charset="0"/>
                </a:rPr>
                <a:t>b) LHC Template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17438" y="904125"/>
              <a:ext cx="141872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Palatino Linotype" panose="02040502050505030304" pitchFamily="18" charset="0"/>
                </a:rPr>
                <a:t>a) RTO Feature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22120" y="3446316"/>
              <a:ext cx="140936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Palatino Linotype" panose="02040502050505030304" pitchFamily="18" charset="0"/>
                </a:rPr>
                <a:t>a</a:t>
              </a:r>
              <a:r>
                <a:rPr lang="en-US" sz="1400" b="1" dirty="0" smtClean="0">
                  <a:latin typeface="Palatino Linotype" panose="02040502050505030304" pitchFamily="18" charset="0"/>
                </a:rPr>
                <a:t>) LHC Feature</a:t>
              </a:r>
              <a:endParaRPr lang="en-US" sz="1400" b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27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2574" r="28687" b="22764"/>
          <a:stretch/>
        </p:blipFill>
        <p:spPr>
          <a:xfrm>
            <a:off x="6371896" y="2893008"/>
            <a:ext cx="2619705" cy="1135819"/>
          </a:xfrm>
          <a:prstGeom prst="rect">
            <a:avLst/>
          </a:prstGeom>
        </p:spPr>
      </p:pic>
      <p:pic>
        <p:nvPicPr>
          <p:cNvPr id="6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20834" r="11265" b="10535"/>
          <a:stretch/>
        </p:blipFill>
        <p:spPr>
          <a:xfrm>
            <a:off x="1775380" y="2906962"/>
            <a:ext cx="2826757" cy="11704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t="19295" r="10833" b="10294"/>
          <a:stretch/>
        </p:blipFill>
        <p:spPr>
          <a:xfrm>
            <a:off x="3735611" y="984975"/>
            <a:ext cx="2969989" cy="1261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1192" r="25433" b="20582"/>
          <a:stretch/>
        </p:blipFill>
        <p:spPr>
          <a:xfrm flipH="1">
            <a:off x="7240284" y="1163915"/>
            <a:ext cx="747507" cy="998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5031" y="868358"/>
            <a:ext cx="1758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Depth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4700" y="868358"/>
            <a:ext cx="2065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2D Projection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569031"/>
            <a:ext cx="4785598" cy="1726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5031" y="587411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Raw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5934" y="5104482"/>
            <a:ext cx="1034261" cy="61555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Ground Angle, </a:t>
            </a:r>
            <a:r>
              <a:rPr lang="el-GR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θ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7401" y="2593919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a) Right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9044" y="2572182"/>
            <a:ext cx="4250878" cy="34176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83522" y="3990921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2a) </a:t>
            </a:r>
            <a:r>
              <a:rPr lang="en-US" sz="1400" b="1" dirty="0">
                <a:latin typeface="Palatino Linotype" panose="02040502050505030304" pitchFamily="18" charset="0"/>
              </a:rPr>
              <a:t>RANSAC Ground Fit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0403" r="35903" b="20920"/>
          <a:stretch/>
        </p:blipFill>
        <p:spPr>
          <a:xfrm flipH="1">
            <a:off x="6688148" y="4278286"/>
            <a:ext cx="811953" cy="10963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24600" y="5412257"/>
            <a:ext cx="1752600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2b) </a:t>
            </a:r>
            <a:r>
              <a:rPr lang="en-US" sz="1400" b="1" dirty="0">
                <a:latin typeface="Palatino Linotype" panose="02040502050505030304" pitchFamily="18" charset="0"/>
              </a:rPr>
              <a:t>Morphological Filtering &amp; CCL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64168" y="4991043"/>
            <a:ext cx="1015478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Shank Angle, </a:t>
            </a:r>
            <a:r>
              <a:rPr lang="el-GR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φ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089" y="5412257"/>
            <a:ext cx="11657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3b) </a:t>
            </a:r>
            <a:r>
              <a:rPr lang="en-US" sz="1400" b="1" dirty="0">
                <a:latin typeface="Palatino Linotype" panose="02040502050505030304" pitchFamily="18" charset="0"/>
              </a:rPr>
              <a:t>Shank Linear Fit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4600" y="2572181"/>
            <a:ext cx="4153704" cy="34252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Down Arrow 32"/>
          <p:cNvSpPr/>
          <p:nvPr/>
        </p:nvSpPr>
        <p:spPr>
          <a:xfrm rot="16200000">
            <a:off x="7747948" y="4554319"/>
            <a:ext cx="132865" cy="3625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622036" y="2296488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397738" y="2295492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8882" r="10278"/>
          <a:stretch/>
        </p:blipFill>
        <p:spPr>
          <a:xfrm>
            <a:off x="1747145" y="4247754"/>
            <a:ext cx="2867883" cy="1653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322" y="2951974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1a) </a:t>
            </a:r>
            <a:r>
              <a:rPr lang="en-US" sz="1400" b="1" dirty="0">
                <a:latin typeface="Palatino Linotype" panose="02040502050505030304" pitchFamily="18" charset="0"/>
              </a:rPr>
              <a:t>Remove Initial Rotation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915524" y="3995797"/>
            <a:ext cx="102364" cy="5183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5601" y="2551472"/>
            <a:ext cx="33156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b) Left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037625" y="3883166"/>
            <a:ext cx="113001" cy="2292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71703" y="2963251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1b) </a:t>
            </a:r>
            <a:r>
              <a:rPr lang="en-US" sz="1400" b="1" dirty="0">
                <a:latin typeface="Palatino Linotype" panose="02040502050505030304" pitchFamily="18" charset="0"/>
              </a:rPr>
              <a:t>2D Ground Removal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575" r="66795" b="33324"/>
          <a:stretch/>
        </p:blipFill>
        <p:spPr>
          <a:xfrm>
            <a:off x="8124496" y="4368848"/>
            <a:ext cx="969983" cy="8663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670624" y="1756462"/>
            <a:ext cx="177511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Left (Contralateral) </a:t>
            </a:r>
            <a:r>
              <a:rPr lang="en-US" sz="1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Foot and Shank</a:t>
            </a:r>
            <a:endParaRPr lang="en-US" sz="16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624816" y="2018072"/>
            <a:ext cx="112143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5" idx="3"/>
            <a:endCxn id="71" idx="1"/>
          </p:cNvCxnSpPr>
          <p:nvPr/>
        </p:nvCxnSpPr>
        <p:spPr>
          <a:xfrm flipV="1">
            <a:off x="5750194" y="3460918"/>
            <a:ext cx="566928" cy="1951341"/>
          </a:xfrm>
          <a:prstGeom prst="bentConnector3">
            <a:avLst>
              <a:gd name="adj1" fmla="val 68977"/>
            </a:avLst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>
            <a:off x="9012937" y="4688694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94610" y="4786885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4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4"/>
          <a:stretch/>
        </p:blipFill>
        <p:spPr>
          <a:xfrm>
            <a:off x="1219195" y="-129991"/>
            <a:ext cx="4572009" cy="2236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4"/>
          <a:stretch/>
        </p:blipFill>
        <p:spPr>
          <a:xfrm>
            <a:off x="1219194" y="1904998"/>
            <a:ext cx="4572009" cy="2209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3" y="3939987"/>
            <a:ext cx="4572009" cy="2743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7"/>
          <a:stretch/>
        </p:blipFill>
        <p:spPr>
          <a:xfrm>
            <a:off x="5593972" y="-129991"/>
            <a:ext cx="4572009" cy="2245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4"/>
          <a:stretch/>
        </p:blipFill>
        <p:spPr>
          <a:xfrm>
            <a:off x="5593972" y="1904998"/>
            <a:ext cx="4572009" cy="2263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72" y="3939987"/>
            <a:ext cx="4572009" cy="2743206"/>
          </a:xfrm>
          <a:prstGeom prst="rect">
            <a:avLst/>
          </a:prstGeom>
        </p:spPr>
      </p:pic>
      <p:sp>
        <p:nvSpPr>
          <p:cNvPr id="15" name="Isosceles Triangle 14"/>
          <p:cNvSpPr/>
          <p:nvPr/>
        </p:nvSpPr>
        <p:spPr>
          <a:xfrm flipV="1">
            <a:off x="300164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V="1">
            <a:off x="380555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4585436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2962376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flipV="1">
            <a:off x="3815079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flipV="1">
            <a:off x="4633061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flipV="1">
            <a:off x="3001644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3791275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4567861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743020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823411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9013998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V="1">
            <a:off x="7470592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8238307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9071529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443655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8205320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9013997" y="453118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2"/>
          <a:stretch/>
        </p:blipFill>
        <p:spPr>
          <a:xfrm>
            <a:off x="2440743" y="-30466"/>
            <a:ext cx="3591356" cy="3214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9"/>
          <a:stretch/>
        </p:blipFill>
        <p:spPr>
          <a:xfrm>
            <a:off x="2440743" y="3028204"/>
            <a:ext cx="3591356" cy="3188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25" y="6207772"/>
            <a:ext cx="3593592" cy="3593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6"/>
          <a:stretch/>
        </p:blipFill>
        <p:spPr>
          <a:xfrm>
            <a:off x="6032099" y="0"/>
            <a:ext cx="3593592" cy="3184085"/>
          </a:xfrm>
          <a:prstGeom prst="rect">
            <a:avLst/>
          </a:prstGeom>
        </p:spPr>
      </p:pic>
      <p:pic>
        <p:nvPicPr>
          <p:cNvPr id="17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3"/>
          <a:stretch/>
        </p:blipFill>
        <p:spPr>
          <a:xfrm>
            <a:off x="6027627" y="3023687"/>
            <a:ext cx="3593592" cy="319747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27" y="6207772"/>
            <a:ext cx="3593592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24" y="99198"/>
            <a:ext cx="4870752" cy="6659604"/>
          </a:xfrm>
        </p:spPr>
      </p:pic>
    </p:spTree>
    <p:extLst>
      <p:ext uri="{BB962C8B-B14F-4D97-AF65-F5344CB8AC3E}">
        <p14:creationId xmlns:p14="http://schemas.microsoft.com/office/powerpoint/2010/main" val="104870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9" y="265176"/>
            <a:ext cx="10058400" cy="62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15" y="1825625"/>
            <a:ext cx="1980370" cy="4351338"/>
          </a:xfrm>
        </p:spPr>
      </p:pic>
    </p:spTree>
    <p:extLst>
      <p:ext uri="{BB962C8B-B14F-4D97-AF65-F5344CB8AC3E}">
        <p14:creationId xmlns:p14="http://schemas.microsoft.com/office/powerpoint/2010/main" val="607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592"/>
            <a:ext cx="10515600" cy="2992816"/>
          </a:xfrm>
        </p:spPr>
      </p:pic>
      <p:sp>
        <p:nvSpPr>
          <p:cNvPr id="3" name="TextBox 2"/>
          <p:cNvSpPr txBox="1"/>
          <p:nvPr/>
        </p:nvSpPr>
        <p:spPr>
          <a:xfrm>
            <a:off x="2013153" y="1658583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1742" y="165858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9973" y="16585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782"/>
            <a:ext cx="10515600" cy="3298437"/>
          </a:xfrm>
        </p:spPr>
      </p:pic>
    </p:spTree>
    <p:extLst>
      <p:ext uri="{BB962C8B-B14F-4D97-AF65-F5344CB8AC3E}">
        <p14:creationId xmlns:p14="http://schemas.microsoft.com/office/powerpoint/2010/main" val="25126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9165"/>
            <a:ext cx="10058400" cy="49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8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18" y="927409"/>
            <a:ext cx="6575364" cy="5003182"/>
          </a:xfrm>
        </p:spPr>
      </p:pic>
      <p:sp>
        <p:nvSpPr>
          <p:cNvPr id="3" name="TextBox 2"/>
          <p:cNvSpPr txBox="1"/>
          <p:nvPr/>
        </p:nvSpPr>
        <p:spPr>
          <a:xfrm>
            <a:off x="4428378" y="1019556"/>
            <a:ext cx="57900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IMU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5329" y="2543556"/>
            <a:ext cx="84510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DEPTH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3763" y="4014216"/>
            <a:ext cx="8082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FUSED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9257" y="1019556"/>
            <a:ext cx="57900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IMU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6208" y="2543556"/>
            <a:ext cx="84510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DEPTH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4642" y="4014216"/>
            <a:ext cx="8082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FUSED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7371" y="1016842"/>
            <a:ext cx="809837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latin typeface="Palatino Linotype" panose="02040502050505030304" pitchFamily="18" charset="0"/>
              </a:rPr>
              <a:t>a) LHC</a:t>
            </a:r>
            <a:endParaRPr lang="en-US" sz="1500" b="1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0578" y="1021322"/>
            <a:ext cx="82965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latin typeface="Palatino Linotype" panose="02040502050505030304" pitchFamily="18" charset="0"/>
              </a:rPr>
              <a:t>b) RTO</a:t>
            </a:r>
            <a:endParaRPr lang="en-US" sz="15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5318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5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10533</TotalTime>
  <Words>571</Words>
  <Application>Microsoft Office PowerPoint</Application>
  <PresentationFormat>Widescreen</PresentationFormat>
  <Paragraphs>268</Paragraphs>
  <Slides>22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Blair Hu</dc:creator>
  <cp:lastModifiedBy>Blair Hu</cp:lastModifiedBy>
  <cp:revision>104</cp:revision>
  <dcterms:created xsi:type="dcterms:W3CDTF">2018-03-08T16:49:52Z</dcterms:created>
  <dcterms:modified xsi:type="dcterms:W3CDTF">2018-06-15T16:53:13Z</dcterms:modified>
</cp:coreProperties>
</file>